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C112C-233B-4E38-A6BE-66074A3B19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66553B-F27C-4465-992E-7BDDE6C703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442E7-E328-440B-8300-043889F09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33CA-E220-4B8A-A8A1-2EEA9295596E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74167-7FE4-4B5C-88EA-5E22CFC7C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5B14D-7A5F-4DEF-BDB2-23D77EB9E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38CA4-83C8-4BE6-B74F-CF82B66C9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163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753C6-E0E7-488D-9E37-00C44876D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0887D3-B4F3-4BE3-A4DE-0FD72C0C8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96D51-6B5A-4110-A640-6640F232D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33CA-E220-4B8A-A8A1-2EEA9295596E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F6EC9-7065-45E7-9995-6E0DD307B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8363C-B5F0-449B-9DB6-1C89F01A5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38CA4-83C8-4BE6-B74F-CF82B66C9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451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EAB329-598C-4528-9652-CA9380A18F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884D8A-4168-4DD7-8470-27819230C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228F0-8FFB-43A0-8D29-8D2B3AB9D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33CA-E220-4B8A-A8A1-2EEA9295596E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770EC-9243-4750-90AA-7CE31A974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B8638-CD54-48BD-8E7C-5CFC2D711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38CA4-83C8-4BE6-B74F-CF82B66C9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17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2D67A-90B1-4328-AE90-F7940AEFA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9A951-C700-4702-97DF-28BE8200E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B99B6-FCAA-4C93-894E-90F054464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33CA-E220-4B8A-A8A1-2EEA9295596E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8A274-B8F1-4423-9ACF-D57CFA709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DC0C8-C130-428F-B6FC-C389750AD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38CA4-83C8-4BE6-B74F-CF82B66C9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379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2A63C-76CC-41ED-AE0B-4AE8B9FE0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0D1E43-7C27-4E25-92FC-D5BAF62BD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199EE-989A-4157-8C45-C97294DBD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33CA-E220-4B8A-A8A1-2EEA9295596E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FE9B7-016D-4CF9-B363-B5DEDF606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3C9DD-6182-488A-877B-0A91FA50A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38CA4-83C8-4BE6-B74F-CF82B66C9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77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D0D5F-115C-4377-BC89-237D461ED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1A775-A10F-4E91-A7A4-D73E40F54E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2EBDB9-4310-440E-9CB0-BCEDFAB71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41D00C-313F-44A7-9531-693383E5F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33CA-E220-4B8A-A8A1-2EEA9295596E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544281-37A3-4761-A891-2D28067B3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0E11E7-64D4-48DB-B5E7-8F025B337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38CA4-83C8-4BE6-B74F-CF82B66C9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727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D6071-60A8-4304-A71C-D97FF1949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AE3668-93CA-41CE-A5C1-F186B7137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9FA8FB-2D3A-4295-91D0-F401A38759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03A5CF-6FA2-4A09-B14F-49831C32C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B0D3B3-B937-468E-B801-A6B7688A94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B9C19B-E4AC-43F1-8BC3-7744F9BF1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33CA-E220-4B8A-A8A1-2EEA9295596E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D60FEB-0760-496E-AD8C-C7A6639BE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936947-73C2-4B2A-AE22-FD6575DF8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38CA4-83C8-4BE6-B74F-CF82B66C9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971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11C48-996F-4244-A0DF-ADC579ABD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D6B392-0C7B-4D78-9793-963CA5CA0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33CA-E220-4B8A-A8A1-2EEA9295596E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A87A3D-5184-4052-8221-E9391012E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5EF751-B862-4B0E-AE7F-10F9A14FF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38CA4-83C8-4BE6-B74F-CF82B66C9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60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748D09-1EEC-4F7D-80A8-C709822A3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33CA-E220-4B8A-A8A1-2EEA9295596E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7A1D20-2F3E-471B-88AC-418F5A605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751767-FB26-4075-8345-469E7198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38CA4-83C8-4BE6-B74F-CF82B66C9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23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E29D-52F0-4475-88BE-1619B830D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517A2-AAA4-4C19-BF42-B3D118065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93A958-2136-4696-B65E-9753DF8C9F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D86D77-60D5-4372-A522-0748AC8B2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33CA-E220-4B8A-A8A1-2EEA9295596E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0F12A9-D7F5-4612-AB97-3DD3CCA0E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116FA3-55F7-4E2F-8F4E-58A1B60A4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38CA4-83C8-4BE6-B74F-CF82B66C9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92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F2F0B-0A48-463C-A1DE-CD149FB0E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28D19C-198F-46E7-9598-39D83AC222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DC4B24-C1F2-4E1D-93D3-947C28172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0CFBF8-4F9C-473E-BED8-031533FCC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33CA-E220-4B8A-A8A1-2EEA9295596E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CF7C5A-7A58-49B0-A3B6-DCB1B3160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E87849-3F79-4A07-8495-321B5A261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38CA4-83C8-4BE6-B74F-CF82B66C9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66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F5528F-6D2C-4914-AFA7-325AA6011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DD41B-D001-4BA6-9702-809A66DD7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3D406-EAE5-4B43-A152-85F166A03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633CA-E220-4B8A-A8A1-2EEA9295596E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294D4-EEE5-4DA3-AC57-8C8DD8B880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BAC87-DE9A-4D67-BC72-5AE0CF5761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38CA4-83C8-4BE6-B74F-CF82B66C9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606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39BC29-FF35-4D6D-97E7-C2B6AB434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58667"/>
            <a:ext cx="12192000" cy="3652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480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6A857FD-A6FE-46AD-BE54-0CD28A453FB0}"/>
              </a:ext>
            </a:extLst>
          </p:cNvPr>
          <p:cNvSpPr/>
          <p:nvPr/>
        </p:nvSpPr>
        <p:spPr>
          <a:xfrm>
            <a:off x="724184" y="1259174"/>
            <a:ext cx="1075591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Narrative structure is the way an author tells a story.</a:t>
            </a:r>
            <a:endParaRPr lang="en-US" sz="4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Times New Roman" panose="02020603050405020304" pitchFamily="18" charset="0"/>
              <a:buChar char="♦"/>
            </a:pPr>
            <a:endParaRPr lang="en-US" sz="36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Times New Roman" panose="02020603050405020304" pitchFamily="18" charset="0"/>
              <a:buChar char="♦"/>
            </a:pP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Plot</a:t>
            </a:r>
          </a:p>
          <a:p>
            <a:pPr marL="457200" indent="-457200">
              <a:buFont typeface="Times New Roman" panose="02020603050405020304" pitchFamily="18" charset="0"/>
              <a:buChar char="♦"/>
            </a:pP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How the facts are organized</a:t>
            </a:r>
          </a:p>
          <a:p>
            <a:pPr marL="457200" indent="-457200">
              <a:buFont typeface="Times New Roman" panose="02020603050405020304" pitchFamily="18" charset="0"/>
              <a:buChar char="♦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ow the story is told</a:t>
            </a:r>
          </a:p>
          <a:p>
            <a:pPr marL="457200" indent="-457200">
              <a:buFont typeface="Times New Roman" panose="02020603050405020304" pitchFamily="18" charset="0"/>
              <a:buChar char="♦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ow the author uses these elements to portray a story </a:t>
            </a:r>
          </a:p>
        </p:txBody>
      </p:sp>
    </p:spTree>
    <p:extLst>
      <p:ext uri="{BB962C8B-B14F-4D97-AF65-F5344CB8AC3E}">
        <p14:creationId xmlns:p14="http://schemas.microsoft.com/office/powerpoint/2010/main" val="634624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2FEDCD6-513D-4D81-9678-98C94A9580AA}"/>
              </a:ext>
            </a:extLst>
          </p:cNvPr>
          <p:cNvSpPr/>
          <p:nvPr/>
        </p:nvSpPr>
        <p:spPr>
          <a:xfrm>
            <a:off x="370416" y="1360451"/>
            <a:ext cx="114634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three basics of narrative structure are: </a:t>
            </a:r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BFB19628-A280-4C84-9AAE-C6A1B916B5BD}"/>
              </a:ext>
            </a:extLst>
          </p:cNvPr>
          <p:cNvSpPr/>
          <p:nvPr/>
        </p:nvSpPr>
        <p:spPr>
          <a:xfrm>
            <a:off x="4428323" y="2926748"/>
            <a:ext cx="3323064" cy="2703718"/>
          </a:xfrm>
          <a:prstGeom prst="triangle">
            <a:avLst/>
          </a:prstGeom>
          <a:noFill/>
          <a:ln w="57150">
            <a:prstDash val="lgDashDot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4369AD8-DF5A-446A-81C4-0EA519AE4839}"/>
              </a:ext>
            </a:extLst>
          </p:cNvPr>
          <p:cNvCxnSpPr/>
          <p:nvPr/>
        </p:nvCxnSpPr>
        <p:spPr>
          <a:xfrm flipH="1">
            <a:off x="2520176" y="5630466"/>
            <a:ext cx="1750741" cy="0"/>
          </a:xfrm>
          <a:prstGeom prst="line">
            <a:avLst/>
          </a:prstGeom>
          <a:ln w="57150">
            <a:prstDash val="lgDashDot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62EB7B92-CB08-4EA1-A7B8-089012DF6089}"/>
              </a:ext>
            </a:extLst>
          </p:cNvPr>
          <p:cNvSpPr/>
          <p:nvPr/>
        </p:nvSpPr>
        <p:spPr>
          <a:xfrm>
            <a:off x="2801473" y="4912774"/>
            <a:ext cx="11881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Stasis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CE5BCA-2597-4BD2-A63C-6E2783E20AFB}"/>
              </a:ext>
            </a:extLst>
          </p:cNvPr>
          <p:cNvSpPr/>
          <p:nvPr/>
        </p:nvSpPr>
        <p:spPr>
          <a:xfrm>
            <a:off x="5291399" y="2288235"/>
            <a:ext cx="15969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Conflict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C3D7C8-AB5F-4FBD-A47A-9025C44D1A76}"/>
              </a:ext>
            </a:extLst>
          </p:cNvPr>
          <p:cNvSpPr/>
          <p:nvPr/>
        </p:nvSpPr>
        <p:spPr>
          <a:xfrm>
            <a:off x="7251434" y="4051675"/>
            <a:ext cx="20537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Resolution</a:t>
            </a:r>
          </a:p>
        </p:txBody>
      </p:sp>
      <p:sp>
        <p:nvSpPr>
          <p:cNvPr id="8" name="Callout: Line 7">
            <a:extLst>
              <a:ext uri="{FF2B5EF4-FFF2-40B4-BE49-F238E27FC236}">
                <a16:creationId xmlns:a16="http://schemas.microsoft.com/office/drawing/2014/main" id="{3D52B292-5893-43FF-8F3F-595E61A990F4}"/>
              </a:ext>
            </a:extLst>
          </p:cNvPr>
          <p:cNvSpPr/>
          <p:nvPr/>
        </p:nvSpPr>
        <p:spPr>
          <a:xfrm flipH="1">
            <a:off x="1247678" y="2884503"/>
            <a:ext cx="1932966" cy="1334794"/>
          </a:xfrm>
          <a:prstGeom prst="borderCallout1">
            <a:avLst>
              <a:gd name="adj1" fmla="val 99423"/>
              <a:gd name="adj2" fmla="val 50691"/>
              <a:gd name="adj3" fmla="val 155211"/>
              <a:gd name="adj4" fmla="val -235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point of equilibrium before the first disruption</a:t>
            </a:r>
          </a:p>
        </p:txBody>
      </p:sp>
    </p:spTree>
    <p:extLst>
      <p:ext uri="{BB962C8B-B14F-4D97-AF65-F5344CB8AC3E}">
        <p14:creationId xmlns:p14="http://schemas.microsoft.com/office/powerpoint/2010/main" val="4152748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D40EE5B-7313-4F4F-B0BD-3389227E87A5}"/>
              </a:ext>
            </a:extLst>
          </p:cNvPr>
          <p:cNvSpPr/>
          <p:nvPr/>
        </p:nvSpPr>
        <p:spPr>
          <a:xfrm>
            <a:off x="724184" y="1197619"/>
            <a:ext cx="1075591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Several types of narrative structure are common, such as: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Times New Roman" panose="02020603050405020304" pitchFamily="18" charset="0"/>
              <a:buChar char="♦"/>
            </a:pPr>
            <a:r>
              <a:rPr lang="en-US" sz="2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Linear Narrative   </a:t>
            </a:r>
          </a:p>
          <a:p>
            <a:pPr marL="457200" indent="-457200">
              <a:buFont typeface="Times New Roman" panose="02020603050405020304" pitchFamily="18" charset="0"/>
              <a:buChar char="♦"/>
            </a:pPr>
            <a:r>
              <a:rPr lang="en-US" sz="2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Multi-narrative</a:t>
            </a:r>
          </a:p>
          <a:p>
            <a:pPr marL="457200" indent="-457200">
              <a:buFont typeface="Times New Roman" panose="02020603050405020304" pitchFamily="18" charset="0"/>
              <a:buChar char="♦"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ragmented Narrative</a:t>
            </a:r>
          </a:p>
          <a:p>
            <a:pPr marL="457200" indent="-457200">
              <a:buFont typeface="Times New Roman" panose="02020603050405020304" pitchFamily="18" charset="0"/>
              <a:buChar char="♦"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Reverse Narrative</a:t>
            </a:r>
          </a:p>
          <a:p>
            <a:endParaRPr lang="en-US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All enhance the story in a different way, and each must complement the story itself.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BA09577-2068-46E5-B93D-730EFD58E1F9}"/>
              </a:ext>
            </a:extLst>
          </p:cNvPr>
          <p:cNvCxnSpPr/>
          <p:nvPr/>
        </p:nvCxnSpPr>
        <p:spPr>
          <a:xfrm>
            <a:off x="3869475" y="2832410"/>
            <a:ext cx="1449659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107024A-BC7F-4470-A0E5-EDEFEE7D860E}"/>
              </a:ext>
            </a:extLst>
          </p:cNvPr>
          <p:cNvCxnSpPr/>
          <p:nvPr/>
        </p:nvCxnSpPr>
        <p:spPr>
          <a:xfrm>
            <a:off x="3665035" y="3218984"/>
            <a:ext cx="1449659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8CA4517-92D0-4783-B79E-7EA05DE806C6}"/>
              </a:ext>
            </a:extLst>
          </p:cNvPr>
          <p:cNvCxnSpPr/>
          <p:nvPr/>
        </p:nvCxnSpPr>
        <p:spPr>
          <a:xfrm>
            <a:off x="3665035" y="3319346"/>
            <a:ext cx="1449659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33204CC-C6BC-4A4E-A8D4-2CE2CDD9DD6D}"/>
              </a:ext>
            </a:extLst>
          </p:cNvPr>
          <p:cNvCxnSpPr/>
          <p:nvPr/>
        </p:nvCxnSpPr>
        <p:spPr>
          <a:xfrm>
            <a:off x="4646341" y="3709638"/>
            <a:ext cx="1449659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3F506E6-EC47-401B-B13C-7DFDD57B2C15}"/>
              </a:ext>
            </a:extLst>
          </p:cNvPr>
          <p:cNvCxnSpPr/>
          <p:nvPr/>
        </p:nvCxnSpPr>
        <p:spPr>
          <a:xfrm>
            <a:off x="4007007" y="4133385"/>
            <a:ext cx="1449659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03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11F295-D45F-4351-9315-C9FBF65F18AF}"/>
              </a:ext>
            </a:extLst>
          </p:cNvPr>
          <p:cNvSpPr/>
          <p:nvPr/>
        </p:nvSpPr>
        <p:spPr>
          <a:xfrm>
            <a:off x="422453" y="2810425"/>
            <a:ext cx="113593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Linear narratives follow a straight line — starting at the beginning, moving to the middle and proceeding to the end of the story.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7F33B82-876E-406E-BD4D-4F3A21F1ACCC}"/>
              </a:ext>
            </a:extLst>
          </p:cNvPr>
          <p:cNvCxnSpPr>
            <a:cxnSpLocks/>
          </p:cNvCxnSpPr>
          <p:nvPr/>
        </p:nvCxnSpPr>
        <p:spPr>
          <a:xfrm flipH="1">
            <a:off x="234177" y="1694535"/>
            <a:ext cx="2707485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0FFDD37-57F6-488B-A6F9-7B5644F627B1}"/>
              </a:ext>
            </a:extLst>
          </p:cNvPr>
          <p:cNvCxnSpPr>
            <a:cxnSpLocks/>
          </p:cNvCxnSpPr>
          <p:nvPr/>
        </p:nvCxnSpPr>
        <p:spPr>
          <a:xfrm flipH="1">
            <a:off x="9262623" y="1722355"/>
            <a:ext cx="2707485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96AB16F6-1CFD-47B3-AB82-3536B8ECBF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0913" y="923534"/>
            <a:ext cx="7102456" cy="178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77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6B8FAFE-724D-4811-827D-08E6F651561C}"/>
              </a:ext>
            </a:extLst>
          </p:cNvPr>
          <p:cNvSpPr/>
          <p:nvPr/>
        </p:nvSpPr>
        <p:spPr>
          <a:xfrm>
            <a:off x="234015" y="2267197"/>
            <a:ext cx="117362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multiple narrative </a:t>
            </a:r>
            <a:r>
              <a:rPr lang="en-US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describes a type of story that </a:t>
            </a:r>
            <a:r>
              <a:rPr lang="en-US" sz="32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follows several protagonists rather than focusing on one main character.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76051E-4308-4CB9-8EA1-70FD84AE2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4929" y="895023"/>
            <a:ext cx="6974428" cy="177409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8213188-208A-4820-BE2F-412367205136}"/>
              </a:ext>
            </a:extLst>
          </p:cNvPr>
          <p:cNvCxnSpPr>
            <a:cxnSpLocks/>
          </p:cNvCxnSpPr>
          <p:nvPr/>
        </p:nvCxnSpPr>
        <p:spPr>
          <a:xfrm flipH="1">
            <a:off x="211875" y="1566296"/>
            <a:ext cx="2707485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CCCE935-26B5-43F9-B23C-9A45FB700680}"/>
              </a:ext>
            </a:extLst>
          </p:cNvPr>
          <p:cNvCxnSpPr>
            <a:cxnSpLocks/>
          </p:cNvCxnSpPr>
          <p:nvPr/>
        </p:nvCxnSpPr>
        <p:spPr>
          <a:xfrm flipH="1">
            <a:off x="211875" y="1735423"/>
            <a:ext cx="2707485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13D96AA-2BD9-4C20-AF9A-81189AAECDC1}"/>
              </a:ext>
            </a:extLst>
          </p:cNvPr>
          <p:cNvCxnSpPr>
            <a:cxnSpLocks/>
          </p:cNvCxnSpPr>
          <p:nvPr/>
        </p:nvCxnSpPr>
        <p:spPr>
          <a:xfrm flipH="1">
            <a:off x="9240646" y="1583023"/>
            <a:ext cx="2707485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DB9C07-66A4-4AE1-8518-11DECD4B4E2C}"/>
              </a:ext>
            </a:extLst>
          </p:cNvPr>
          <p:cNvCxnSpPr>
            <a:cxnSpLocks/>
          </p:cNvCxnSpPr>
          <p:nvPr/>
        </p:nvCxnSpPr>
        <p:spPr>
          <a:xfrm flipH="1">
            <a:off x="9240646" y="1735423"/>
            <a:ext cx="2707485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89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B1E01DE-05C0-48C6-B422-45C6013584C2}"/>
              </a:ext>
            </a:extLst>
          </p:cNvPr>
          <p:cNvSpPr/>
          <p:nvPr/>
        </p:nvSpPr>
        <p:spPr>
          <a:xfrm>
            <a:off x="2194398" y="1104631"/>
            <a:ext cx="779091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0" cap="none" spc="0" dirty="0">
                <a:ln w="0"/>
                <a:solidFill>
                  <a:schemeClr val="tx1"/>
                </a:solidFill>
                <a:latin typeface="BD Renaissance" pitchFamily="2" charset="0"/>
              </a:rPr>
              <a:t>Fragmented Narrative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EB693C2-B6B0-4F7F-BFB3-E0388CBB20A4}"/>
              </a:ext>
            </a:extLst>
          </p:cNvPr>
          <p:cNvSpPr/>
          <p:nvPr/>
        </p:nvSpPr>
        <p:spPr>
          <a:xfrm>
            <a:off x="119513" y="2220489"/>
            <a:ext cx="1196525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Fragmented narratives </a:t>
            </a:r>
            <a:r>
              <a:rPr lang="en-US" sz="2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might have a beginning, a middle and an end, but these components are </a:t>
            </a:r>
            <a:r>
              <a:rPr lang="en-US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jumbled</a:t>
            </a:r>
            <a:r>
              <a:rPr lang="en-US" sz="2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together.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ragmented narratives can be thought of as linear narratives told in a nonlinear fashion.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5C20625-4B64-43C6-BDA3-EC4E523B7274}"/>
              </a:ext>
            </a:extLst>
          </p:cNvPr>
          <p:cNvCxnSpPr/>
          <p:nvPr/>
        </p:nvCxnSpPr>
        <p:spPr>
          <a:xfrm flipH="1">
            <a:off x="200722" y="1739590"/>
            <a:ext cx="1993676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56D71A-2601-4453-8DAB-2B65F4EE76BA}"/>
              </a:ext>
            </a:extLst>
          </p:cNvPr>
          <p:cNvCxnSpPr/>
          <p:nvPr/>
        </p:nvCxnSpPr>
        <p:spPr>
          <a:xfrm flipH="1">
            <a:off x="9985313" y="1739590"/>
            <a:ext cx="1993676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551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8FF9F5C-BCC4-4F75-A213-3983E3A83F6A}"/>
              </a:ext>
            </a:extLst>
          </p:cNvPr>
          <p:cNvSpPr/>
          <p:nvPr/>
        </p:nvSpPr>
        <p:spPr>
          <a:xfrm>
            <a:off x="225448" y="2096469"/>
            <a:ext cx="117533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Instead of presenting a series of situations, actions or scenes that follow in a linear fashion,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reverse narrative works backward through time, showing the effect before the cause, and the end at the beginning.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A05FC926-8574-4A0B-9B29-198797DAFB9C}"/>
              </a:ext>
            </a:extLst>
          </p:cNvPr>
          <p:cNvCxnSpPr/>
          <p:nvPr/>
        </p:nvCxnSpPr>
        <p:spPr>
          <a:xfrm flipH="1">
            <a:off x="392719" y="1577447"/>
            <a:ext cx="239508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156F002-369C-4CAF-8837-44100020E74A}"/>
              </a:ext>
            </a:extLst>
          </p:cNvPr>
          <p:cNvCxnSpPr/>
          <p:nvPr/>
        </p:nvCxnSpPr>
        <p:spPr>
          <a:xfrm flipH="1">
            <a:off x="9421490" y="1578855"/>
            <a:ext cx="239508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3A757240-BE74-461A-B464-6DB6441B8C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0321" y="791213"/>
            <a:ext cx="7303641" cy="177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782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208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BD Renaissance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Quote of the Day</dc:title>
  <dc:creator>Dianaliz Rodriguez Bonilla</dc:creator>
  <cp:lastModifiedBy>Dianaliz Rodriguez Bonilla</cp:lastModifiedBy>
  <cp:revision>3</cp:revision>
  <dcterms:created xsi:type="dcterms:W3CDTF">2018-09-10T01:41:02Z</dcterms:created>
  <dcterms:modified xsi:type="dcterms:W3CDTF">2018-10-20T01:51:50Z</dcterms:modified>
</cp:coreProperties>
</file>