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C39613B-88C9-4661-AF73-2AA444BC9C1C}">
  <a:tblStyle styleId="{BC39613B-88C9-4661-AF73-2AA444BC9C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6b364198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6b36419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6b364198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6b364198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6b364198c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6b364198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Word Meaning and Structure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Connotation and Denotation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Denotation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</a:t>
            </a:r>
            <a:r>
              <a:rPr lang="en"/>
              <a:t>he specific, exact and concrete meaning of a word.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Dictionary definition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Literal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Connotation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</a:t>
            </a:r>
            <a:r>
              <a:rPr lang="en"/>
              <a:t>he attitudes, feelings and emotions aroused by a word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be positive or negative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graphicFrame>
        <p:nvGraphicFramePr>
          <p:cNvPr id="73" name="Google Shape;73;p16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{BC39613B-88C9-4661-AF73-2AA444BC9C1C}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WORD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DENOTATION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CONNOTATIONS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Childish</a:t>
                      </a:r>
                      <a:endParaRPr/>
                    </a:p>
                  </a:txBody>
                  <a:tcPr marT="91425" marB="91425" marR="91425" marL="91425"/>
                </a:tc>
                <a:tc rowSpan="3"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of, like or appropriate to a child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Positive: lively and energetic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Childlike</a:t>
                      </a:r>
                      <a:endParaRPr/>
                    </a:p>
                  </a:txBody>
                  <a:tcPr marT="91425" marB="91425" marR="91425" marL="91425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Negative: Immature and silly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Youthful</a:t>
                      </a:r>
                      <a:endParaRPr/>
                    </a:p>
                  </a:txBody>
                  <a:tcPr marT="91425" marB="91425" marR="91425" marL="91425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